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4"/>
  </p:notesMasterIdLst>
  <p:sldIdLst>
    <p:sldId id="265" r:id="rId2"/>
    <p:sldId id="266" r:id="rId3"/>
  </p:sldIdLst>
  <p:sldSz cx="6858000" cy="9906000" type="A4"/>
  <p:notesSz cx="6797675" cy="9926638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32">
          <p15:clr>
            <a:srgbClr val="A4A3A4"/>
          </p15:clr>
        </p15:guide>
        <p15:guide id="2" pos="4261">
          <p15:clr>
            <a:srgbClr val="A4A3A4"/>
          </p15:clr>
        </p15:guide>
        <p15:guide id="3" pos="2084">
          <p15:clr>
            <a:srgbClr val="A4A3A4"/>
          </p15:clr>
        </p15:guide>
        <p15:guide id="4" pos="2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00"/>
    <a:srgbClr val="7F7F7F"/>
    <a:srgbClr val="CD0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630" autoAdjust="0"/>
    <p:restoredTop sz="98680" autoAdjust="0"/>
  </p:normalViewPr>
  <p:slideViewPr>
    <p:cSldViewPr snapToObjects="1">
      <p:cViewPr>
        <p:scale>
          <a:sx n="56" d="100"/>
          <a:sy n="56" d="100"/>
        </p:scale>
        <p:origin x="-2694" y="-24"/>
      </p:cViewPr>
      <p:guideLst>
        <p:guide orient="horz" pos="2032"/>
        <p:guide pos="4261"/>
        <p:guide pos="2084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E43B441-908A-6E4E-B365-28BCAB886E22}" type="datetimeFigureOut">
              <a:rPr lang="es-ES_tradnl" smtClean="0"/>
              <a:pPr/>
              <a:t>04/12/2017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33C5FC5-6199-3C4F-91F6-CA517C66ECDB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098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24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8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BASES_PICE3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00"/>
            <a:ext cx="6858000" cy="978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9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8640" y="2311400"/>
            <a:ext cx="6326460" cy="653732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9" descr="BASES_PICE3-0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07" b="-1"/>
          <a:stretch/>
        </p:blipFill>
        <p:spPr>
          <a:xfrm>
            <a:off x="0" y="8929396"/>
            <a:ext cx="6858000" cy="90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06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53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77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459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78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98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53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4951D-6421-284E-ADAF-08C039ADAB9C}" type="datetimeFigureOut">
              <a:rPr lang="es-ES" smtClean="0"/>
              <a:t>04/12/2017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EE5CB-FFE9-EF49-8FB8-42879D67E6F1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BASE formacion_P20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44" y="273000"/>
            <a:ext cx="6487293" cy="9360000"/>
          </a:xfrm>
          <a:prstGeom prst="rect">
            <a:avLst/>
          </a:prstGeom>
        </p:spPr>
      </p:pic>
      <p:pic>
        <p:nvPicPr>
          <p:cNvPr id="9" name="Imagen 9" descr="BASES_PICE3-01.jpg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13"/>
          <a:stretch/>
        </p:blipFill>
        <p:spPr>
          <a:xfrm>
            <a:off x="73485" y="8920263"/>
            <a:ext cx="6778800" cy="91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5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4799" y="294546"/>
            <a:ext cx="236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Formación Práctica</a:t>
            </a:r>
            <a:endParaRPr lang="es-ES_tradnl" b="1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36239" y="66643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Garantía Juvenil // PICE</a:t>
            </a:r>
            <a:endParaRPr lang="es-ES_tradnl" b="1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6" name="Imagen 5" descr="Espiral_GJ_transparen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90" y="1123877"/>
            <a:ext cx="827482" cy="576064"/>
          </a:xfrm>
          <a:prstGeom prst="rect">
            <a:avLst/>
          </a:prstGeom>
        </p:spPr>
      </p:pic>
      <p:pic>
        <p:nvPicPr>
          <p:cNvPr id="14" name="13 Imagen" descr="Logo_camaravalencia_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9143322"/>
            <a:ext cx="648072" cy="282885"/>
          </a:xfrm>
          <a:prstGeom prst="rect">
            <a:avLst/>
          </a:prstGeom>
        </p:spPr>
      </p:pic>
      <p:sp>
        <p:nvSpPr>
          <p:cNvPr id="11" name="CuadroTexto 7"/>
          <p:cNvSpPr txBox="1"/>
          <p:nvPr/>
        </p:nvSpPr>
        <p:spPr>
          <a:xfrm>
            <a:off x="304799" y="1568624"/>
            <a:ext cx="27432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Calibri"/>
                <a:cs typeface="Calibri"/>
              </a:rPr>
              <a:t>Actividades Auxiliares </a:t>
            </a:r>
          </a:p>
          <a:p>
            <a:pPr algn="ctr"/>
            <a:r>
              <a:rPr lang="es-ES_tradnl" b="1" dirty="0" smtClean="0">
                <a:solidFill>
                  <a:schemeClr val="bg1"/>
                </a:solidFill>
                <a:latin typeface="Calibri"/>
                <a:cs typeface="Calibri"/>
              </a:rPr>
              <a:t>de Almacén</a:t>
            </a:r>
          </a:p>
        </p:txBody>
      </p:sp>
      <p:sp>
        <p:nvSpPr>
          <p:cNvPr id="20" name="27 CuadroTexto"/>
          <p:cNvSpPr txBox="1"/>
          <p:nvPr/>
        </p:nvSpPr>
        <p:spPr>
          <a:xfrm>
            <a:off x="3573014" y="3224808"/>
            <a:ext cx="2952329" cy="560153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71450" indent="-171450" algn="just">
              <a:buFontTx/>
              <a:buChar char="-"/>
            </a:pPr>
            <a:endParaRPr lang="es-E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 algn="just">
              <a:buFontTx/>
              <a:buChar char="-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Adquirir los conocimientos sobre técnicas de realización de pedidos, recepción, identificación y comprobación.</a:t>
            </a:r>
          </a:p>
          <a:p>
            <a:pPr marL="171450" indent="-171450" algn="just">
              <a:buFontTx/>
              <a:buChar char="-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Capacitación para obtener el carnet de conductor de carretillas elevadoras y transpaleta eléctrica.</a:t>
            </a:r>
          </a:p>
          <a:p>
            <a:pPr>
              <a:buSzPct val="100000"/>
            </a:pPr>
            <a:endParaRPr lang="es-ES_tradnl" sz="1000" b="1" dirty="0" smtClean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algn="just"/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Este curso incluye la formación en Empleabilidad y habilidades sociales, y Herramientas Social Media para la búsqueda de empleo, cuyo objetivo es  facilitar los conocimientos y recursos necesarios para realizar una búsqueda de empleo más efectiva y acercarse a las empresas con confianza. </a:t>
            </a:r>
            <a:r>
              <a:rPr lang="es-ES" sz="1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 impartirá antes de la formación </a:t>
            </a:r>
            <a:r>
              <a:rPr lang="es-ES" sz="1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práctica.</a:t>
            </a:r>
            <a:endParaRPr lang="es-ES" sz="1000" dirty="0" smtClean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endParaRPr lang="es-ES" sz="1000" dirty="0" smtClean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b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</a:b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METODOLOGÍA</a:t>
            </a:r>
          </a:p>
          <a:p>
            <a:pPr>
              <a:buSzPct val="100000"/>
            </a:pPr>
            <a:endParaRPr lang="es-ES_tradnl" sz="800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algn="just"/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La metodología de formación será presencial, activa-participativa y demostrativo-explicativa. </a:t>
            </a:r>
          </a:p>
          <a:p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b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</a:b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PRECIO</a:t>
            </a:r>
          </a:p>
          <a:p>
            <a:pPr>
              <a:buSzPct val="100000"/>
            </a:pPr>
            <a:endParaRPr lang="es-ES_tradnl" sz="8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Gratuito</a:t>
            </a:r>
            <a:endParaRPr lang="es-ES_tradnl" sz="10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</a:pPr>
            <a:endParaRPr lang="es-ES_tradnl" sz="1000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b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</a:br>
            <a: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TITULACIÓN </a:t>
            </a: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OBTENIDA</a:t>
            </a:r>
          </a:p>
          <a:p>
            <a:pPr>
              <a:buSzPct val="100000"/>
            </a:pPr>
            <a:endParaRPr lang="es-ES_tradnl" sz="800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>
              <a:buSzPct val="100000"/>
            </a:pPr>
            <a:r>
              <a:rPr lang="es-ES_tradnl" sz="1000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Diploma acreditativo  / Asistencia mínima 75</a:t>
            </a:r>
            <a:r>
              <a:rPr lang="es-ES_tradnl" sz="1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%</a:t>
            </a:r>
          </a:p>
          <a:p>
            <a:pPr>
              <a:buSzPct val="100000"/>
            </a:pPr>
            <a:r>
              <a:rPr lang="es-ES_tradnl" sz="1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Carnet de Carretillero</a:t>
            </a:r>
          </a:p>
          <a:p>
            <a:pPr>
              <a:buSzPct val="100000"/>
            </a:pPr>
            <a:r>
              <a:rPr lang="es-ES_tradnl" sz="1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Carnet manipulador  de  bebidas alcohólicas /aguas potables.</a:t>
            </a:r>
          </a:p>
          <a:p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CuadroTexto 9"/>
          <p:cNvSpPr txBox="1"/>
          <p:nvPr/>
        </p:nvSpPr>
        <p:spPr>
          <a:xfrm>
            <a:off x="281644" y="3171527"/>
            <a:ext cx="2859324" cy="543225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buSzPct val="100000"/>
            </a:pPr>
            <a:r>
              <a:rPr lang="es-ES_tradnl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br>
              <a:rPr lang="es-ES_tradnl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</a:b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DURACION</a:t>
            </a:r>
          </a:p>
          <a:p>
            <a:pPr>
              <a:buSzPct val="100000"/>
            </a:pPr>
            <a:endParaRPr lang="es-ES_tradnl" sz="800" dirty="0" smtClean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algn="just">
              <a:buSzPct val="100000"/>
            </a:pPr>
            <a:r>
              <a:rPr lang="es-ES_tradnl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125 horas</a:t>
            </a:r>
          </a:p>
          <a:p>
            <a:pPr algn="just">
              <a:buSzPct val="100000"/>
            </a:pPr>
            <a:endParaRPr lang="es-ES_tradnl" sz="10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just">
              <a:buSzPct val="100000"/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</a:t>
            </a:r>
            <a:br>
              <a:rPr lang="es-ES_tradnl" sz="10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</a:b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LUGAR</a:t>
            </a:r>
          </a:p>
          <a:p>
            <a:pPr algn="just">
              <a:buSzPct val="100000"/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just">
              <a:buSzPct val="100000"/>
            </a:pPr>
            <a:r>
              <a:rPr lang="es-ES_tradnl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Requena</a:t>
            </a:r>
          </a:p>
          <a:p>
            <a:pPr algn="just">
              <a:buSzPct val="100000"/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just">
              <a:buSzPct val="100000"/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/>
            </a:r>
            <a:b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</a:b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DIRIGIDO</a:t>
            </a:r>
          </a:p>
          <a:p>
            <a:pPr>
              <a:buSzPct val="100000"/>
            </a:pPr>
            <a:endParaRPr lang="es-ES_tradnl" sz="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Aquellos </a:t>
            </a: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jóvenes beneficiarios de la garantía juvenil que 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buscan dentro de la familia de Comercio, una especialización que les ayude a mejorar su nivel de empleabilidad.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SzPct val="100000"/>
              <a:tabLst>
                <a:tab pos="90488" algn="l"/>
              </a:tabLst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just">
              <a:buSzPct val="100000"/>
              <a:tabLst>
                <a:tab pos="90488" algn="l"/>
              </a:tabLst>
            </a:pPr>
            <a:endParaRPr lang="es-ES_tradnl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>
              <a:buSzPct val="100000"/>
              <a:buBlip>
                <a:blip r:embed="rId4"/>
              </a:buBlip>
            </a:pP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/>
            </a:r>
            <a:b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</a:br>
            <a:r>
              <a:rPr lang="es-ES_tradnl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OBJETIVOS</a:t>
            </a:r>
          </a:p>
          <a:p>
            <a:pPr>
              <a:buSzPct val="100000"/>
            </a:pPr>
            <a:endParaRPr lang="es-ES_tradnl" sz="8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Capacitar al alumno para desempeñar las tareas propias de un mozo de almacén con especialización en el uso de maquina embotelladora:</a:t>
            </a:r>
          </a:p>
          <a:p>
            <a:pPr algn="just"/>
            <a:endParaRPr lang="es-ES" sz="1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Tx/>
              <a:buChar char="-"/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Organizar y ejecutar trabajos de almacenamiento y embalaje de mercancía manteniendo al día los inventarios.</a:t>
            </a:r>
          </a:p>
          <a:p>
            <a:pPr marL="171450" indent="-171450" algn="just">
              <a:buFontTx/>
              <a:buChar char="-"/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Conocer las tareas de control de aprovisionamiento, almacenamiento, inventariado y transporte de mercancías y emplear las técnicas de registro y gestión administrativa adecuadas.</a:t>
            </a:r>
            <a:endParaRPr lang="es-E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Imagen 14" descr="bannercabecera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4" r="1200" b="1542"/>
          <a:stretch/>
        </p:blipFill>
        <p:spPr>
          <a:xfrm>
            <a:off x="3249590" y="1108495"/>
            <a:ext cx="3478170" cy="206196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9022825"/>
            <a:ext cx="6432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n 1" descr="Inici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535" y="268402"/>
            <a:ext cx="2520280" cy="84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7"/>
          <p:cNvSpPr txBox="1"/>
          <p:nvPr/>
        </p:nvSpPr>
        <p:spPr>
          <a:xfrm>
            <a:off x="188640" y="2484983"/>
            <a:ext cx="30007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s-ES_tradnl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_tradnl" sz="1400" b="1" dirty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lang="es-ES_tradnl" sz="1400" b="1" dirty="0" smtClean="0">
                <a:solidFill>
                  <a:schemeClr val="bg1"/>
                </a:solidFill>
                <a:latin typeface="Calibri"/>
                <a:cs typeface="Calibri"/>
              </a:rPr>
              <a:t>el 18 de enero al 22 de febrero 2018</a:t>
            </a:r>
          </a:p>
        </p:txBody>
      </p:sp>
    </p:spTree>
    <p:extLst>
      <p:ext uri="{BB962C8B-B14F-4D97-AF65-F5344CB8AC3E}">
        <p14:creationId xmlns:p14="http://schemas.microsoft.com/office/powerpoint/2010/main" val="85381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Conector recto 52"/>
          <p:cNvCxnSpPr/>
          <p:nvPr/>
        </p:nvCxnSpPr>
        <p:spPr>
          <a:xfrm>
            <a:off x="364330" y="2434435"/>
            <a:ext cx="2805648" cy="0"/>
          </a:xfrm>
          <a:prstGeom prst="line">
            <a:avLst/>
          </a:prstGeom>
          <a:ln w="6350">
            <a:solidFill>
              <a:srgbClr val="B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3576673" y="2432720"/>
            <a:ext cx="2805648" cy="0"/>
          </a:xfrm>
          <a:prstGeom prst="line">
            <a:avLst/>
          </a:prstGeom>
          <a:ln w="6350">
            <a:solidFill>
              <a:srgbClr val="B6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uadroTexto 35"/>
          <p:cNvSpPr txBox="1"/>
          <p:nvPr/>
        </p:nvSpPr>
        <p:spPr>
          <a:xfrm>
            <a:off x="364601" y="1984153"/>
            <a:ext cx="1149194" cy="56938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s-ES_tradnl" sz="11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  </a:t>
            </a:r>
            <a:br>
              <a:rPr lang="es-ES_tradnl" sz="1100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</a:b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PROGRAMA</a:t>
            </a:r>
            <a:endParaRPr lang="es-ES_tradnl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ts val="600"/>
              </a:spcBef>
              <a:buSzPct val="100000"/>
            </a:pPr>
            <a:endParaRPr lang="es-ES_tradnl" sz="900" dirty="0" smtClean="0">
              <a:solidFill>
                <a:schemeClr val="bg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5" name="CuadroTexto 5"/>
          <p:cNvSpPr txBox="1"/>
          <p:nvPr/>
        </p:nvSpPr>
        <p:spPr>
          <a:xfrm>
            <a:off x="304799" y="479212"/>
            <a:ext cx="236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Formación Práctica</a:t>
            </a:r>
            <a:endParaRPr lang="es-ES_tradnl" b="1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3" name="12 Imagen" descr="Logo_camaravalencia_col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9143322"/>
            <a:ext cx="648072" cy="282885"/>
          </a:xfrm>
          <a:prstGeom prst="rect">
            <a:avLst/>
          </a:prstGeom>
        </p:spPr>
      </p:pic>
      <p:sp>
        <p:nvSpPr>
          <p:cNvPr id="10" name="27 CuadroTexto"/>
          <p:cNvSpPr txBox="1"/>
          <p:nvPr/>
        </p:nvSpPr>
        <p:spPr>
          <a:xfrm>
            <a:off x="387398" y="2493944"/>
            <a:ext cx="2897586" cy="535018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endParaRPr lang="es-ES" sz="1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Parte </a:t>
            </a:r>
            <a:r>
              <a:rPr lang="es-E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I: El  </a:t>
            </a:r>
            <a:r>
              <a:rPr lang="es-E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Almacén</a:t>
            </a:r>
          </a:p>
          <a:p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Clasificación de almacenes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Zonas de almacenamiento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Tipos de sistemas de almacenaje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Equipos de manutención del almacén y recomendaciones de 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manejo</a:t>
            </a:r>
          </a:p>
          <a:p>
            <a:pPr lvl="0"/>
            <a:endParaRPr lang="es-ES" sz="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endParaRPr lang="es-ES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Parte </a:t>
            </a:r>
            <a:r>
              <a:rPr lang="es-E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II: Actividades en </a:t>
            </a:r>
            <a:r>
              <a:rPr lang="es-E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almacén</a:t>
            </a:r>
          </a:p>
          <a:p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Recepción de carga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Actividad de colocación y ubicación de carga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Expedición de carga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Documentos de control de mercancía: orden de trabajo, nota de entrega, albarán, hoja de pedido, hoja de transporte, etc.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Sistemas de identificación, localización y trazabilidad de mercancías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Preparación de pedidos o </a:t>
            </a:r>
            <a:r>
              <a:rPr lang="es-ES" sz="1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picking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Expedición de mercancía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Control y verificación de pedidos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Métodos de realización de inventarios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Envases, embalajes y etiquetado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Prevención en el manejo de cargas y seguridad en almacenes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Mantenimiento básico de instalaciones de 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almacenaje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900" dirty="0"/>
          </a:p>
        </p:txBody>
      </p:sp>
      <p:sp>
        <p:nvSpPr>
          <p:cNvPr id="2" name="1 Rectángulo"/>
          <p:cNvSpPr/>
          <p:nvPr/>
        </p:nvSpPr>
        <p:spPr>
          <a:xfrm>
            <a:off x="3580681" y="2493944"/>
            <a:ext cx="2948671" cy="2741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900" b="1" dirty="0" smtClean="0"/>
          </a:p>
          <a:p>
            <a:r>
              <a:rPr lang="es-E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Parte III: Manipulación de </a:t>
            </a:r>
            <a:r>
              <a:rPr lang="es-E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cargas</a:t>
            </a:r>
          </a:p>
          <a:p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Manejo de carretilla elevadora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Manejo de transpaleta 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eléctrica</a:t>
            </a:r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1000" b="1" dirty="0"/>
              <a:t>Parte IV. Manipulación de alimentos </a:t>
            </a:r>
            <a:r>
              <a:rPr lang="es-ES" sz="1000" b="1" dirty="0" smtClean="0"/>
              <a:t>.</a:t>
            </a:r>
          </a:p>
          <a:p>
            <a:r>
              <a:rPr lang="es-ES" sz="1000" b="1" dirty="0" smtClean="0"/>
              <a:t>Parte V.  Manipulación de bebidas .</a:t>
            </a:r>
            <a:endParaRPr lang="es-ES" sz="1000" b="1" dirty="0"/>
          </a:p>
          <a:p>
            <a:pPr marL="228600" lvl="0" indent="-228600">
              <a:lnSpc>
                <a:spcPts val="1400"/>
              </a:lnSpc>
              <a:buFont typeface="+mj-lt"/>
              <a:buAutoNum type="arabicPeriod"/>
            </a:pP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900" b="1" dirty="0"/>
          </a:p>
          <a:p>
            <a:endParaRPr lang="es-ES" sz="900" b="1" dirty="0" smtClean="0"/>
          </a:p>
          <a:p>
            <a:endParaRPr lang="es-ES" sz="900" b="1" dirty="0" smtClean="0"/>
          </a:p>
          <a:p>
            <a:pPr>
              <a:spcAft>
                <a:spcPts val="0"/>
              </a:spcAft>
            </a:pPr>
            <a:endParaRPr lang="es-ES" sz="105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es-ES" sz="200" dirty="0">
              <a:latin typeface="Times New Roman"/>
              <a:ea typeface="Times New Roman"/>
            </a:endParaRPr>
          </a:p>
          <a:p>
            <a:endParaRPr lang="es-ES" sz="900" b="1" dirty="0"/>
          </a:p>
          <a:p>
            <a:endParaRPr lang="es-ES" sz="900" b="1" dirty="0" smtClean="0"/>
          </a:p>
          <a:p>
            <a:endParaRPr lang="es-ES" sz="9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27" y="9062775"/>
            <a:ext cx="6367233" cy="518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3580681" y="3944888"/>
            <a:ext cx="2805648" cy="376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12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PROGRAMA </a:t>
            </a:r>
            <a:r>
              <a:rPr lang="es-E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COMÚN</a:t>
            </a:r>
          </a:p>
          <a:p>
            <a:pPr lvl="0"/>
            <a:endParaRPr lang="es-ES" sz="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es-ES" sz="1000" b="1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EMPLEABILIDAD Y HABILIDADES </a:t>
            </a:r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SOCIALES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marL="179388" lvl="0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Módulo 1. </a:t>
            </a: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Habilidades personales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marL="179388" lvl="0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Módulo 2. </a:t>
            </a: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Habilidades sociales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marL="179388" lvl="0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Módulo 3. </a:t>
            </a: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Habilidades para la 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empleabilidad</a:t>
            </a:r>
          </a:p>
          <a:p>
            <a:pPr lvl="0"/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es-E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HERRAMIENTAS SOCIAL MEDIA PARA LA BÚSQUEDA DE EMPLEO</a:t>
            </a:r>
          </a:p>
          <a:p>
            <a:pPr lvl="0"/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marL="179388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Módulo 1. Desarrollo de la Marca Personal para el empleo y redes de contacto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</a:endParaRPr>
          </a:p>
          <a:p>
            <a:pPr marL="179388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Calibri"/>
              </a:rPr>
              <a:t>M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ódulo </a:t>
            </a:r>
            <a:r>
              <a:rPr lang="es-ES" sz="10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2</a:t>
            </a: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. Habilidades mínimas para la búsqueda de empleo en Internet</a:t>
            </a:r>
          </a:p>
          <a:p>
            <a:pPr marL="179388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Módulo 3. Taller redes sociales y empleo</a:t>
            </a:r>
          </a:p>
          <a:p>
            <a:pPr marL="179388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Módulo 4. Taller Vídeo Currículum y Vídeo Conferencia</a:t>
            </a:r>
          </a:p>
          <a:p>
            <a:pPr marL="179388">
              <a:lnSpc>
                <a:spcPts val="1500"/>
              </a:lnSpc>
            </a:pPr>
            <a:r>
              <a:rPr lang="es-ES" sz="1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  <a:cs typeface="Times New Roman"/>
              </a:rPr>
              <a:t>Módulo 5. Taller simulación proceso de selección a través de herramientas social media</a:t>
            </a:r>
            <a:endParaRPr lang="es-ES" sz="1000" dirty="0">
              <a:solidFill>
                <a:schemeClr val="tx1">
                  <a:lumMod val="95000"/>
                  <a:lumOff val="5000"/>
                </a:schemeClr>
              </a:solidFill>
              <a:ea typeface="Times New Roman"/>
              <a:cs typeface="Times New Roman"/>
            </a:endParaRPr>
          </a:p>
          <a:p>
            <a:pPr lvl="0"/>
            <a:endParaRPr lang="es-ES" sz="500" dirty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3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</TotalTime>
  <Words>344</Words>
  <Application>Microsoft Office PowerPoint</Application>
  <PresentationFormat>A4 (210 x 297 mm)</PresentationFormat>
  <Paragraphs>104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2_Diseño personalizado</vt:lpstr>
      <vt:lpstr>Presentación de PowerPoint</vt:lpstr>
      <vt:lpstr>Presentación de PowerPoint</vt:lpstr>
    </vt:vector>
  </TitlesOfParts>
  <Company>casa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</dc:title>
  <dc:creator>sento</dc:creator>
  <cp:lastModifiedBy>Luffi</cp:lastModifiedBy>
  <cp:revision>159</cp:revision>
  <cp:lastPrinted>2016-11-29T16:50:33Z</cp:lastPrinted>
  <dcterms:created xsi:type="dcterms:W3CDTF">2015-01-06T22:09:05Z</dcterms:created>
  <dcterms:modified xsi:type="dcterms:W3CDTF">2017-12-04T07:28:19Z</dcterms:modified>
</cp:coreProperties>
</file>